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3" r:id="rId2"/>
    <p:sldId id="266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  <p:sldId id="285" r:id="rId21"/>
  </p:sldIdLst>
  <p:sldSz cx="12192000" cy="6858000"/>
  <p:notesSz cx="6858000" cy="9144000"/>
  <p:embeddedFontLst>
    <p:embeddedFont>
      <p:font typeface="Vazirmatn" pitchFamily="2" charset="-78"/>
      <p:regular r:id="rId22"/>
      <p:bold r:id="rId23"/>
    </p:embeddedFont>
  </p:embeddedFontLst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FA405B"/>
    <a:srgbClr val="F9062B"/>
    <a:srgbClr val="2F0005"/>
    <a:srgbClr val="FF7C80"/>
    <a:srgbClr val="66FF99"/>
    <a:srgbClr val="121011"/>
    <a:srgbClr val="4F4F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1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ableStyles" Target="tableStyle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EADC6-2B42-C2BC-970E-265FB63C4A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91D943-1E98-9F71-2C8A-14C4B35B30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75B74-F7D2-6A3A-09DA-B2F2B413B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A349D-B093-00F0-A599-BA15CBC9B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47F63-BB5D-3873-3D37-EB2EA1BB0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668889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8FEB4-A87C-5B7B-DACE-A0A733458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2CFF7-20EA-A598-3451-198897F11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E95AD-C96E-391C-8C53-22966294F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84D29-6886-FBA7-0647-0988BD1E2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2D7A2-02D2-4501-6904-3916D651C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681849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9A7878-577C-E71A-7548-B3AB378685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2723BF-9FAB-A82A-9062-D20ED5B20F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B8DFC-6CEC-3125-34E1-358E13747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23BB1-3EAE-637B-10E5-889030A71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74EFD-0397-5767-693C-52E7BE56B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518313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D6F2A-7045-61A7-87E1-2EFCAAE2B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30CF0-A22A-E5E0-22A4-94DC9F7C2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33AAD-6D46-BDBC-99C4-36E14913A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85B9B-7093-4D9D-B9B7-E9102FA9C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8611E-4D06-1372-0141-9D531849A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678742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FB7CA-C35F-B034-275C-4300654D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17D82-6EF7-B260-79A5-0814329EF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5951F-A23D-A3D2-E2EB-CCC42FFA6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87E19-1413-B5ED-1972-1E9FC40D4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9FB48-EAD1-8CC4-640F-7B665EB9E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348389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71F6F-2FCF-9C05-CF3C-3E676639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B834A-E65F-BC6A-864F-AB3660BDF3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AA299-FE7A-6E2E-A741-1AF057FB6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E3400-45FE-0D1F-E317-A25C53E87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85491-C98F-AA01-8747-4C9E9F55C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482FC-871E-E227-2CCF-518460116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94351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92DF2-87B2-382F-9DD2-BC1BAEAC4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0F89BB-DE9E-A131-4BA1-290C2715A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7E48FE-B26E-6DDB-A128-DC5BAB331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918029-2B9E-2F4C-BEF1-4B808B8ED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0B3A4D-B1D7-A490-E8AD-7829F6809D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DD84F6-8A57-6F40-EDE2-E622FABC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2C06CF-6982-091D-CF96-AC01457E4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9A44D8-0E4D-E38C-F49B-7FF690F8F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141075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20FA0-09C3-1915-2508-DEFE368A6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AAD32E-6AAE-0EEF-1807-E1B45EC26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9B80C8-0740-FD84-2B09-D7D9EC153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87CD53-5F49-8A24-D3F8-6BFE81C19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236231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2F11C1-3A2E-F279-8791-50A92C336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C32E57-C21D-1CEC-B93E-4BD0CD772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54615-AD14-3EE2-5CA1-A90E3CE82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451497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9C607-BF23-AC7B-FB24-7979C78B6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51711-CCA2-1E2C-371D-0BFC41390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0AA883-E447-9F82-CBE7-59AEB23BE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7A5438-4AA5-E1D8-D6B0-18CD78831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496145-A944-7A47-45C1-5A3194B4C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6B9438-873C-385A-24A2-CC76C9866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010435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613C3-E789-EE8D-7BD5-F2DE12311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D608C5-BE87-6C8F-80FE-5F046BC99B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FF3628-3496-EA16-59B9-D06F7A7A8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4B66D-05C8-11B2-2430-B01C953B9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77BE9-1A4E-5CB3-88E9-6C698E765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C6A6D9-F293-2C0D-31AC-94D501321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871187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13FC2B-FB03-CE56-AD56-4854C9220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4C7C8-1755-9D29-1869-2170D3067A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10ADD-7989-FA1D-8B6C-F9729A0551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DE045-E7AD-4A51-84DA-4810BEBE7AA4}" type="datetimeFigureOut">
              <a:rPr lang="fa-IR" smtClean="0"/>
              <a:t>30/03/1446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9B1F3-FAC6-303F-C877-9E95DA217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938D2-9B40-DBA5-A557-52D53347F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53796-A8D9-4615-B93C-2E4C7C7219B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189461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9CF077-A30A-73C9-7D2A-10E123160A05}"/>
              </a:ext>
            </a:extLst>
          </p:cNvPr>
          <p:cNvSpPr txBox="1"/>
          <p:nvPr/>
        </p:nvSpPr>
        <p:spPr>
          <a:xfrm>
            <a:off x="5334000" y="72909"/>
            <a:ext cx="6390640" cy="65710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>
              <a:lnSpc>
                <a:spcPct val="200000"/>
              </a:lnSpc>
            </a:pPr>
            <a:r>
              <a:rPr lang="en-US" sz="4000" b="1" dirty="0" err="1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PlatePicks</a:t>
            </a:r>
            <a:r>
              <a:rPr lang="en-US" sz="4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</a:t>
            </a:r>
            <a:endParaRPr lang="fa-IR" sz="3600" dirty="0">
              <a:solidFill>
                <a:schemeClr val="bg1">
                  <a:lumMod val="95000"/>
                </a:schemeClr>
              </a:solidFill>
              <a:latin typeface="Vazirmatn" pitchFamily="2" charset="-78"/>
              <a:cs typeface="Vazirmatn" pitchFamily="2" charset="-78"/>
            </a:endParaRPr>
          </a:p>
          <a:p>
            <a:pPr algn="ctr" rtl="1"/>
            <a:r>
              <a:rPr lang="fa-IR" sz="3200" b="1" dirty="0" err="1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پروپوزال</a:t>
            </a:r>
            <a:r>
              <a:rPr lang="fa-IR" sz="32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نرم‌افزار</a:t>
            </a:r>
          </a:p>
          <a:p>
            <a:pPr algn="ctr" rtl="1"/>
            <a:endParaRPr lang="fa-IR" sz="28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algn="ctr" rtl="1"/>
            <a:r>
              <a:rPr lang="fa-IR" sz="28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تیم ایده‌پردازان</a:t>
            </a:r>
          </a:p>
          <a:p>
            <a:pPr algn="ctr" rtl="1"/>
            <a:endParaRPr lang="fa-IR" sz="2800" dirty="0">
              <a:solidFill>
                <a:schemeClr val="bg1">
                  <a:lumMod val="95000"/>
                </a:schemeClr>
              </a:solidFill>
              <a:latin typeface="Vazirmatn" pitchFamily="2" charset="-78"/>
              <a:cs typeface="Vazirmatn" pitchFamily="2" charset="-78"/>
            </a:endParaRPr>
          </a:p>
          <a:p>
            <a:pPr algn="ctr" rtl="1"/>
            <a:r>
              <a:rPr lang="fa-IR" sz="28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اعضای تیم:</a:t>
            </a:r>
            <a:endParaRPr lang="en-US" sz="2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algn="ctr" rtl="1"/>
            <a:endParaRPr lang="fa-IR" sz="500" dirty="0">
              <a:solidFill>
                <a:schemeClr val="bg1">
                  <a:lumMod val="95000"/>
                </a:schemeClr>
              </a:solidFill>
              <a:latin typeface="Vazirmatn" pitchFamily="2" charset="-78"/>
              <a:cs typeface="Vazirmatn" pitchFamily="2" charset="-78"/>
            </a:endParaRPr>
          </a:p>
          <a:p>
            <a:pPr algn="ctr" rtl="1"/>
            <a:r>
              <a:rPr lang="fa-I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حوری دهش</a:t>
            </a:r>
          </a:p>
          <a:p>
            <a:pPr algn="ctr" rtl="1"/>
            <a:endParaRPr lang="fa-IR" sz="600" dirty="0">
              <a:solidFill>
                <a:schemeClr val="bg1">
                  <a:lumMod val="95000"/>
                </a:schemeClr>
              </a:solidFill>
              <a:latin typeface="Vazirmatn" pitchFamily="2" charset="-78"/>
              <a:cs typeface="Vazirmatn" pitchFamily="2" charset="-78"/>
            </a:endParaRPr>
          </a:p>
          <a:p>
            <a:pPr algn="ctr" rtl="1"/>
            <a:r>
              <a:rPr lang="fa-I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رضوان عابدین ورامین</a:t>
            </a:r>
          </a:p>
          <a:p>
            <a:pPr algn="ctr" rtl="1"/>
            <a:endParaRPr lang="fa-IR" sz="600" dirty="0">
              <a:solidFill>
                <a:schemeClr val="bg1">
                  <a:lumMod val="95000"/>
                </a:schemeClr>
              </a:solidFill>
              <a:latin typeface="Vazirmatn" pitchFamily="2" charset="-78"/>
              <a:cs typeface="Vazirmatn" pitchFamily="2" charset="-78"/>
            </a:endParaRPr>
          </a:p>
          <a:p>
            <a:pPr algn="ctr" rtl="1"/>
            <a:r>
              <a:rPr lang="fa-IR" sz="2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ساحل مهدوی‌نژاد</a:t>
            </a:r>
          </a:p>
          <a:p>
            <a:pPr algn="ctr" rtl="1"/>
            <a:endParaRPr lang="fa-IR" sz="2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algn="ctr" rtl="1"/>
            <a:endParaRPr lang="fa-IR" sz="24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algn="ctr" rtl="1"/>
            <a:endParaRPr lang="fa-IR" sz="2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algn="ctr" rtl="1"/>
            <a:r>
              <a:rPr lang="fa-IR" sz="1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آبان 1402</a:t>
            </a:r>
          </a:p>
        </p:txBody>
      </p:sp>
    </p:spTree>
    <p:extLst>
      <p:ext uri="{BB962C8B-B14F-4D97-AF65-F5344CB8AC3E}">
        <p14:creationId xmlns:p14="http://schemas.microsoft.com/office/powerpoint/2010/main" val="753386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2A11F7-7CE0-6C9C-827E-BD2B4DA9BEDC}"/>
              </a:ext>
            </a:extLst>
          </p:cNvPr>
          <p:cNvSpPr txBox="1"/>
          <p:nvPr/>
        </p:nvSpPr>
        <p:spPr>
          <a:xfrm>
            <a:off x="5737629" y="461819"/>
            <a:ext cx="5975927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تاثیر پروژه در آینده کاری ما</a:t>
            </a:r>
          </a:p>
          <a:p>
            <a:pPr algn="r" rtl="1">
              <a:lnSpc>
                <a:spcPct val="200000"/>
              </a:lnSpc>
            </a:pP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تقویت مهارت‌های برنامه‌نویسی</a:t>
            </a:r>
            <a:endParaRPr lang="en-US" sz="2800" b="1" i="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توسعه 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Backend</a:t>
            </a:r>
            <a:endParaRPr lang="fa-IR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توسعه 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Frontend</a:t>
            </a:r>
          </a:p>
          <a:p>
            <a:pPr algn="r" rtl="1">
              <a:lnSpc>
                <a:spcPct val="200000"/>
              </a:lnSpc>
            </a:pP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همکاری بین‌رشته‌ای</a:t>
            </a:r>
            <a:endParaRPr lang="en-US" sz="2800" b="1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همکاری با بخش‌های مختلف</a:t>
            </a:r>
            <a:endParaRPr lang="en-US" sz="2400" b="0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افزایش مهارت‌های ارتباطی</a:t>
            </a:r>
            <a:endParaRPr lang="en-US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250000"/>
              </a:lnSpc>
            </a:pP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مهارت‌های حل مسئله</a:t>
            </a:r>
            <a:endParaRPr lang="en-US" sz="2800" b="1" i="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مواجهه با چالش‌های واقعی</a:t>
            </a:r>
            <a:endParaRPr lang="en-US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انعطاف‌پذیری در حل مشکلات</a:t>
            </a:r>
            <a:endParaRPr lang="fa-IR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5186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A91B4C-8F9C-0825-FE19-6FEBEE8F722B}"/>
              </a:ext>
            </a:extLst>
          </p:cNvPr>
          <p:cNvSpPr txBox="1"/>
          <p:nvPr/>
        </p:nvSpPr>
        <p:spPr>
          <a:xfrm>
            <a:off x="5970385" y="653935"/>
            <a:ext cx="573578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انعطاف‌پذیری در حل مشکلات</a:t>
            </a: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تجربه در قابلیت‌های مختلف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200000"/>
              </a:lnSpc>
            </a:pP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مدیریت پروژه</a:t>
            </a: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هماهنگی با اعضای تیم</a:t>
            </a:r>
            <a:endParaRPr lang="fa-IR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پیگیری پیشرفت</a:t>
            </a: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روند پیشرفت و ارزیابی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مهارت‌های کلیدی در مدیریت پروژه</a:t>
            </a:r>
          </a:p>
          <a:p>
            <a:pPr algn="r" rtl="1">
              <a:lnSpc>
                <a:spcPct val="200000"/>
              </a:lnSpc>
            </a:pP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نمونه کار و اعتبار</a:t>
            </a:r>
            <a:endParaRPr lang="fa-IR" sz="2800" b="1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تاثیر پروژه موفق بر آینده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 </a:t>
            </a: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کاری</a:t>
            </a:r>
            <a:endParaRPr lang="en-US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60414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703FA9-D52D-6D74-34F0-5F56E2A247B5}"/>
              </a:ext>
            </a:extLst>
          </p:cNvPr>
          <p:cNvSpPr/>
          <p:nvPr/>
        </p:nvSpPr>
        <p:spPr>
          <a:xfrm>
            <a:off x="5057353" y="1145221"/>
            <a:ext cx="6639098" cy="1947603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>
              <a:lnSpc>
                <a:spcPct val="200000"/>
              </a:lnSpc>
            </a:pPr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تبادل دانش 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شرکت‌های توليدکننده غذا </a:t>
            </a:r>
            <a:endParaRPr lang="en-US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خریداران</a:t>
            </a:r>
          </a:p>
        </p:txBody>
      </p:sp>
    </p:spTree>
    <p:extLst>
      <p:ext uri="{BB962C8B-B14F-4D97-AF65-F5344CB8AC3E}">
        <p14:creationId xmlns:p14="http://schemas.microsoft.com/office/powerpoint/2010/main" val="1147964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703FA9-D52D-6D74-34F0-5F56E2A247B5}"/>
              </a:ext>
            </a:extLst>
          </p:cNvPr>
          <p:cNvSpPr/>
          <p:nvPr/>
        </p:nvSpPr>
        <p:spPr>
          <a:xfrm>
            <a:off x="4405917" y="277906"/>
            <a:ext cx="7310954" cy="5574631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>
              <a:lnSpc>
                <a:spcPct val="200000"/>
              </a:lnSpc>
            </a:pPr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درباره </a:t>
            </a:r>
            <a:r>
              <a:rPr lang="fa-IR" sz="3000" b="1" dirty="0" err="1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قابليت</a:t>
            </a:r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افراد </a:t>
            </a:r>
            <a:r>
              <a:rPr lang="fa-IR" sz="3000" b="1" dirty="0" err="1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تيم</a:t>
            </a:r>
            <a:endParaRPr lang="en-US" sz="2800" b="1" dirty="0">
              <a:solidFill>
                <a:srgbClr val="FF5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20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نقش‌های تیم 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مدیریت تیم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کنترل پروژه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طراحی </a:t>
            </a: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نرم‌افزار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150000"/>
              </a:lnSpc>
            </a:pPr>
            <a:r>
              <a:rPr lang="fa-IR" sz="2800" b="1" dirty="0" err="1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مهارت‌های</a:t>
            </a: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فنی تیم 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طراحی </a:t>
            </a:r>
            <a:r>
              <a:rPr lang="en-US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UI/UX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طراحی گرافیک با </a:t>
            </a:r>
            <a:r>
              <a:rPr lang="en-US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Adobe Photoshop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برنامه‌نویسی</a:t>
            </a:r>
            <a:endParaRPr lang="en-US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07839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703FA9-D52D-6D74-34F0-5F56E2A247B5}"/>
              </a:ext>
            </a:extLst>
          </p:cNvPr>
          <p:cNvSpPr/>
          <p:nvPr/>
        </p:nvSpPr>
        <p:spPr>
          <a:xfrm>
            <a:off x="5059680" y="564776"/>
            <a:ext cx="6648226" cy="362174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>
              <a:lnSpc>
                <a:spcPct val="200000"/>
              </a:lnSpc>
            </a:pPr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نتایج علمی پروژه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هوش مصنوعی (تبدیل صدا به متن و برعکس)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 دسترسی به اطلاعات</a:t>
            </a:r>
          </a:p>
          <a:p>
            <a:pPr algn="r" rtl="1"/>
            <a:endParaRPr lang="fa-IR" sz="30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63351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703FA9-D52D-6D74-34F0-5F56E2A247B5}"/>
              </a:ext>
            </a:extLst>
          </p:cNvPr>
          <p:cNvSpPr/>
          <p:nvPr/>
        </p:nvSpPr>
        <p:spPr>
          <a:xfrm>
            <a:off x="5495365" y="528918"/>
            <a:ext cx="6203576" cy="5880847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>
              <a:lnSpc>
                <a:spcPct val="200000"/>
              </a:lnSpc>
            </a:pPr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اطلاع رسانی پروژه</a:t>
            </a:r>
          </a:p>
          <a:p>
            <a:pPr algn="r" rtl="1">
              <a:lnSpc>
                <a:spcPct val="15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کاربران نهایی یا مشتریان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مراکز </a:t>
            </a: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توان‌بخشی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ایمیل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پیامک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نظرسنجی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شبکه‌های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 اجتماعی</a:t>
            </a:r>
          </a:p>
          <a:p>
            <a:pPr algn="r" rtl="1">
              <a:lnSpc>
                <a:spcPct val="15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سهامداران یا </a:t>
            </a:r>
            <a:r>
              <a:rPr lang="fa-IR" sz="2800" b="1" dirty="0" err="1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سرمایه‌گذاران</a:t>
            </a:r>
            <a:endParaRPr lang="fa-IR" sz="2800" b="1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گزارش‌های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 </a:t>
            </a: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دوره‌ای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جلسات/</a:t>
            </a: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ارائه‌ها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algn="r" rtl="1"/>
            <a:endParaRPr lang="fa-IR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19995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703FA9-D52D-6D74-34F0-5F56E2A247B5}"/>
              </a:ext>
            </a:extLst>
          </p:cNvPr>
          <p:cNvSpPr/>
          <p:nvPr/>
        </p:nvSpPr>
        <p:spPr>
          <a:xfrm>
            <a:off x="5100918" y="546846"/>
            <a:ext cx="6615953" cy="506506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>
              <a:lnSpc>
                <a:spcPct val="20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تامین‌کنندگان یا رستورانهای شریک 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شاخص‌های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 عملکرد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جلسات</a:t>
            </a:r>
          </a:p>
          <a:p>
            <a:pPr algn="r" rtl="1">
              <a:lnSpc>
                <a:spcPct val="20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تیم داخلی</a:t>
            </a:r>
            <a:r>
              <a:rPr lang="fa-I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جلسات تیم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جلسات آموزشی</a:t>
            </a:r>
          </a:p>
          <a:p>
            <a:pPr algn="r" rtl="1">
              <a:lnSpc>
                <a:spcPct val="15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عموم مردم و </a:t>
            </a:r>
            <a:r>
              <a:rPr lang="fa-IR" sz="2800" b="1" dirty="0" err="1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رسانه‌ها</a:t>
            </a:r>
            <a:endParaRPr lang="fa-IR" sz="2800" b="1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بیانه‌های</a:t>
            </a:r>
            <a:r>
              <a:rPr lang="fa-I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مطبوعاتی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پست‌های</a:t>
            </a:r>
            <a:r>
              <a:rPr lang="fa-I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وبلاگ</a:t>
            </a:r>
          </a:p>
        </p:txBody>
      </p:sp>
    </p:spTree>
    <p:extLst>
      <p:ext uri="{BB962C8B-B14F-4D97-AF65-F5344CB8AC3E}">
        <p14:creationId xmlns:p14="http://schemas.microsoft.com/office/powerpoint/2010/main" val="4247916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703FA9-D52D-6D74-34F0-5F56E2A247B5}"/>
              </a:ext>
            </a:extLst>
          </p:cNvPr>
          <p:cNvSpPr/>
          <p:nvPr/>
        </p:nvSpPr>
        <p:spPr>
          <a:xfrm>
            <a:off x="4584556" y="298258"/>
            <a:ext cx="7132320" cy="1048871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/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زمان‌بندی پروژه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44C802-F220-4A4A-9018-790908B9FF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209"/>
          <a:stretch/>
        </p:blipFill>
        <p:spPr>
          <a:xfrm>
            <a:off x="5857953" y="1567138"/>
            <a:ext cx="5495847" cy="401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2620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703FA9-D52D-6D74-34F0-5F56E2A247B5}"/>
              </a:ext>
            </a:extLst>
          </p:cNvPr>
          <p:cNvSpPr/>
          <p:nvPr/>
        </p:nvSpPr>
        <p:spPr>
          <a:xfrm>
            <a:off x="3316941" y="242039"/>
            <a:ext cx="8543370" cy="64366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>
              <a:lnSpc>
                <a:spcPct val="150000"/>
              </a:lnSpc>
            </a:pPr>
            <a:r>
              <a:rPr lang="fa-IR" sz="3000" b="1" dirty="0" err="1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ریسک‌های</a:t>
            </a:r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پروژه و برطرف کردن خطرات ممکن</a:t>
            </a:r>
            <a:endParaRPr lang="en-US" sz="3000" b="1" dirty="0">
              <a:solidFill>
                <a:srgbClr val="FF5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15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نقص بسته‌بندی</a:t>
            </a:r>
          </a:p>
          <a:p>
            <a:pPr marL="342900" indent="-342900" algn="r" rtl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2400" kern="100" dirty="0">
                <a:solidFill>
                  <a:schemeClr val="bg1"/>
                </a:solidFill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استفاده از مواد با کیفیت و ماندگار</a:t>
            </a:r>
            <a:r>
              <a:rPr lang="fa-IR" sz="2400" kern="100" dirty="0">
                <a:solidFill>
                  <a:schemeClr val="bg1"/>
                </a:solidFill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 (</a:t>
            </a:r>
            <a:r>
              <a:rPr lang="fa-IR" sz="2400" kern="100" dirty="0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مقاوم در برابر ضربه و ...)</a:t>
            </a:r>
            <a:endParaRPr lang="en-US" sz="2400" kern="100" dirty="0">
              <a:effectLst/>
              <a:latin typeface="Vazirmatn" pitchFamily="2" charset="-78"/>
              <a:ea typeface="Calibri" panose="020F0502020204030204" pitchFamily="34" charset="0"/>
              <a:cs typeface="Vazirmatn" pitchFamily="2" charset="-78"/>
            </a:endParaRPr>
          </a:p>
          <a:p>
            <a:pPr marL="342900" indent="-342900" algn="r" rtl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2400" kern="100" dirty="0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به‌کارگیری تکنولوژی‌های پیشرفته </a:t>
            </a:r>
            <a:r>
              <a:rPr lang="fa-IR" sz="2400" kern="100" dirty="0"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(</a:t>
            </a:r>
            <a:r>
              <a:rPr lang="fa-IR" sz="2400" kern="100" dirty="0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گازهای حفاظتی، فیلم‌های بسته‌بندی و ...)</a:t>
            </a:r>
            <a:endParaRPr lang="en-US" sz="2400" kern="100" dirty="0">
              <a:effectLst/>
              <a:latin typeface="Vazirmatn" pitchFamily="2" charset="-78"/>
              <a:ea typeface="Calibri" panose="020F0502020204030204" pitchFamily="34" charset="0"/>
              <a:cs typeface="Vazirmatn" pitchFamily="2" charset="-78"/>
            </a:endParaRPr>
          </a:p>
          <a:p>
            <a:pPr marL="342900" indent="-342900" algn="r" rtl="1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2400" kern="100" dirty="0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ارزیابی مداوم فرآیندهای </a:t>
            </a:r>
            <a:r>
              <a:rPr lang="fa-IR" sz="2400" kern="100" dirty="0" err="1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بسته‌بندی</a:t>
            </a:r>
            <a:r>
              <a:rPr lang="fa-IR" sz="2400" kern="100" dirty="0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 و بهبود آن‌ </a:t>
            </a:r>
          </a:p>
          <a:p>
            <a:pPr algn="r" rtl="1">
              <a:spcAft>
                <a:spcPts val="800"/>
              </a:spcAft>
            </a:pPr>
            <a:r>
              <a:rPr lang="fa-IR" sz="2400" kern="100" dirty="0"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    (</a:t>
            </a:r>
            <a:r>
              <a:rPr lang="fa-IR" sz="2400" kern="100" dirty="0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بازخورد مشتریان، شناسایی نقاط ضعف و ...)</a:t>
            </a:r>
          </a:p>
          <a:p>
            <a:pPr algn="r" rtl="1">
              <a:lnSpc>
                <a:spcPct val="15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فاسد شدن غذا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استفاده از مواد اولیه با کیفیت 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رعایت دمای مناسب طبخ</a:t>
            </a:r>
          </a:p>
          <a:p>
            <a:pPr marL="342900" indent="-3429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بسته‌بندی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 صحیح سفارشات </a:t>
            </a:r>
          </a:p>
          <a:p>
            <a:pPr algn="r" rtl="1">
              <a:spcAft>
                <a:spcPts val="800"/>
              </a:spcAft>
            </a:pPr>
            <a:endParaRPr lang="en-US" sz="2400" kern="100" dirty="0">
              <a:effectLst/>
              <a:latin typeface="Vazirmatn" pitchFamily="2" charset="-78"/>
              <a:ea typeface="Calibri" panose="020F0502020204030204" pitchFamily="34" charset="0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280539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703FA9-D52D-6D74-34F0-5F56E2A247B5}"/>
              </a:ext>
            </a:extLst>
          </p:cNvPr>
          <p:cNvSpPr/>
          <p:nvPr/>
        </p:nvSpPr>
        <p:spPr>
          <a:xfrm>
            <a:off x="3666569" y="-385480"/>
            <a:ext cx="8184777" cy="6777318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>
              <a:lnSpc>
                <a:spcPct val="15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عدم استقبال از ایده</a:t>
            </a:r>
            <a:endParaRPr lang="en-US" sz="2800" b="1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ارائه خدمات ویژه به مشتریان (</a:t>
            </a: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تخفیف‌ها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‌، </a:t>
            </a: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بسته‌های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 ویژه و ... )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تبلیغات و بازاریابی (</a:t>
            </a:r>
            <a:r>
              <a:rPr lang="fa-IR" sz="2400" dirty="0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تبلیغات آنلاین، </a:t>
            </a:r>
            <a:r>
              <a:rPr lang="fa-IR" sz="2400" dirty="0" err="1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کمپین‌های</a:t>
            </a:r>
            <a:r>
              <a:rPr lang="fa-IR" sz="2400" dirty="0">
                <a:effectLst/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 تخفیف و ... )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ea typeface="Calibri" panose="020F0502020204030204" pitchFamily="34" charset="0"/>
                <a:cs typeface="Vazirmatn" pitchFamily="2" charset="-78"/>
              </a:rPr>
              <a:t>بستری مناسب جهت استفاده کاربران</a:t>
            </a:r>
          </a:p>
          <a:p>
            <a:pPr algn="r" rtl="1">
              <a:lnSpc>
                <a:spcPct val="150000"/>
              </a:lnSpc>
            </a:pPr>
            <a:endParaRPr lang="fa-IR" sz="1000" dirty="0">
              <a:solidFill>
                <a:schemeClr val="bg1"/>
              </a:solidFill>
              <a:latin typeface="Vazirmatn" pitchFamily="2" charset="-78"/>
              <a:ea typeface="Calibri" panose="020F0502020204030204" pitchFamily="34" charset="0"/>
              <a:cs typeface="Vazirmatn" pitchFamily="2" charset="-78"/>
            </a:endParaRPr>
          </a:p>
          <a:p>
            <a:pPr algn="r" rtl="1">
              <a:lnSpc>
                <a:spcPct val="150000"/>
              </a:lnSpc>
            </a:pP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نامتعادل بودن </a:t>
            </a:r>
            <a:r>
              <a:rPr lang="fa-IR" sz="2800" b="1" dirty="0" err="1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هزینه‌های</a:t>
            </a:r>
            <a:r>
              <a:rPr lang="fa-IR" sz="28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تیم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استفاده منابع انسانی متخصص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کاهش </a:t>
            </a: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هزینه‌ها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به حداقل رساندن </a:t>
            </a: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خرج‌های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 </a:t>
            </a:r>
            <a:r>
              <a:rPr lang="fa-IR" sz="2400" dirty="0" err="1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غیرضروری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algn="r" rtl="1"/>
            <a:endParaRPr lang="fa-IR" sz="28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55425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C67045-46EF-79F1-1651-F306637715C5}"/>
              </a:ext>
            </a:extLst>
          </p:cNvPr>
          <p:cNvSpPr txBox="1"/>
          <p:nvPr/>
        </p:nvSpPr>
        <p:spPr>
          <a:xfrm>
            <a:off x="5240863" y="432986"/>
            <a:ext cx="64746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توضيح پروژه و ضرورت انجام آن</a:t>
            </a:r>
            <a:endParaRPr lang="en-US" sz="3000" dirty="0">
              <a:solidFill>
                <a:srgbClr val="FF5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40F3B4-1B97-9B0C-BE72-3D31944DA729}"/>
              </a:ext>
            </a:extLst>
          </p:cNvPr>
          <p:cNvSpPr txBox="1"/>
          <p:nvPr/>
        </p:nvSpPr>
        <p:spPr>
          <a:xfrm>
            <a:off x="4675596" y="1507354"/>
            <a:ext cx="7039957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معرفی مشکلات فعلی</a:t>
            </a:r>
            <a:endParaRPr lang="en-US" sz="2800" b="1" i="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نیاز افراد مشغول به کار و معلول به غذای سالم</a:t>
            </a:r>
            <a:endParaRPr lang="en-US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محدودیت‌ها در دسترسی به غذاهای تازه و بدون مواد نگهدارنده</a:t>
            </a:r>
            <a:endParaRPr lang="en-US" sz="2400" b="0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algn="r" rtl="1"/>
            <a:endParaRPr lang="en-US" sz="2400" b="1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200000"/>
              </a:lnSpc>
            </a:pPr>
            <a:r>
              <a:rPr lang="en-US" sz="2800" b="1" i="0" dirty="0" err="1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PlatePicks</a:t>
            </a: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 چیست؟</a:t>
            </a:r>
            <a:endParaRPr lang="en-US" sz="2800" b="1" i="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نرم‌افزاری به عنوان رابط بین شرکت‌های غذایی و مشتری</a:t>
            </a:r>
            <a:endParaRPr lang="en-US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55669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2E9687-5BEB-3791-7CCD-5F20F41080F5}"/>
              </a:ext>
            </a:extLst>
          </p:cNvPr>
          <p:cNvSpPr/>
          <p:nvPr/>
        </p:nvSpPr>
        <p:spPr>
          <a:xfrm>
            <a:off x="3666569" y="-385480"/>
            <a:ext cx="8184777" cy="6777318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>
              <a:lnSpc>
                <a:spcPct val="150000"/>
              </a:lnSpc>
            </a:pPr>
            <a:r>
              <a:rPr lang="fa-IR" sz="36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با تشکر از توجه شما</a:t>
            </a:r>
          </a:p>
        </p:txBody>
      </p:sp>
    </p:spTree>
    <p:extLst>
      <p:ext uri="{BB962C8B-B14F-4D97-AF65-F5344CB8AC3E}">
        <p14:creationId xmlns:p14="http://schemas.microsoft.com/office/powerpoint/2010/main" val="1130188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6AE3F9-B966-ED5C-48AB-5B549FEAEFD9}"/>
              </a:ext>
            </a:extLst>
          </p:cNvPr>
          <p:cNvSpPr txBox="1"/>
          <p:nvPr/>
        </p:nvSpPr>
        <p:spPr>
          <a:xfrm>
            <a:off x="4898864" y="287249"/>
            <a:ext cx="6807200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چگونگی استفاده از </a:t>
            </a:r>
            <a:r>
              <a:rPr lang="en-US" sz="2800" b="1" dirty="0" err="1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PlatePicks</a:t>
            </a:r>
            <a:endParaRPr lang="fa-IR" sz="2800" b="1" i="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فرآیند ثبت‌نام کاربر</a:t>
            </a:r>
            <a:endParaRPr lang="fa-IR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انتخاب دسته‌بندی غذایی و سفارش</a:t>
            </a:r>
          </a:p>
          <a:p>
            <a:pPr algn="r" rtl="1">
              <a:lnSpc>
                <a:spcPct val="150000"/>
              </a:lnSpc>
            </a:pPr>
            <a:endParaRPr lang="fa-IR" sz="1500" b="1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200000"/>
              </a:lnSpc>
            </a:pP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انواع پک‌های غذایی</a:t>
            </a:r>
            <a:endParaRPr lang="en-US" sz="2800" b="1" i="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پک نابینا با خط بریل</a:t>
            </a:r>
            <a:endParaRPr lang="en-US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پک با امکان گرم کردن غذا</a:t>
            </a:r>
            <a:endParaRPr lang="en-US" sz="2400" b="1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پک معمولی</a:t>
            </a:r>
            <a:endParaRPr lang="en-US" sz="2800" b="0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200000"/>
              </a:lnSpc>
            </a:pPr>
            <a:endParaRPr lang="en-US" sz="2400" b="0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64498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6447" y="0"/>
            <a:ext cx="12204894" cy="68580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07BC7D-C4A2-9FAE-9B73-189D67CE8028}"/>
              </a:ext>
            </a:extLst>
          </p:cNvPr>
          <p:cNvSpPr txBox="1"/>
          <p:nvPr/>
        </p:nvSpPr>
        <p:spPr>
          <a:xfrm>
            <a:off x="5851422" y="316143"/>
            <a:ext cx="5846619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sz="2800" b="1" i="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توسعه و بین‌المللی کردن نرم‌افزار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ارائه نسخه‌های مختلف زبانی</a:t>
            </a:r>
            <a:r>
              <a:rPr lang="fa-IR" sz="2400" b="1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 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با هدف </a:t>
            </a: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ارائه به شرکت‌های خارجی و مشتریان خارجی</a:t>
            </a:r>
          </a:p>
          <a:p>
            <a:pPr algn="r" rtl="1">
              <a:lnSpc>
                <a:spcPct val="150000"/>
              </a:lnSpc>
            </a:pPr>
            <a:endParaRPr lang="fa-IR" sz="1500" b="0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marL="0" marR="0" lvl="0" indent="0" algn="r" defTabSz="914400" rtl="1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40000"/>
                    <a:lumOff val="6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Vazirmatn" pitchFamily="2" charset="-78"/>
                <a:ea typeface="+mn-ea"/>
                <a:cs typeface="Vazirmatn" pitchFamily="2" charset="-78"/>
              </a:rPr>
              <a:t>تفاوت 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70AD47">
                    <a:lumMod val="40000"/>
                    <a:lumOff val="6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Vazirmatn" pitchFamily="2" charset="-78"/>
                <a:ea typeface="+mn-ea"/>
                <a:cs typeface="Vazirmatn" pitchFamily="2" charset="-78"/>
              </a:rPr>
              <a:t>PlatePicks</a:t>
            </a:r>
            <a:r>
              <a:rPr kumimoji="0" lang="fa-IR" sz="2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40000"/>
                    <a:lumOff val="6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Vazirmatn" pitchFamily="2" charset="-78"/>
                <a:ea typeface="+mn-ea"/>
                <a:cs typeface="Vazirmatn" pitchFamily="2" charset="-78"/>
              </a:rPr>
              <a:t> با غذاهای آماده دیگر</a:t>
            </a:r>
          </a:p>
          <a:p>
            <a:pPr marL="457200" marR="0" lvl="0" indent="-457200" algn="r" defTabSz="914400" rtl="1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a-I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azirmatn" pitchFamily="2" charset="-78"/>
                <a:ea typeface="+mn-ea"/>
                <a:cs typeface="Vazirmatn" pitchFamily="2" charset="-78"/>
              </a:rPr>
              <a:t>نبود مواد نگهدارنده</a:t>
            </a:r>
          </a:p>
          <a:p>
            <a:pPr marL="457200" marR="0" lvl="0" indent="-457200" algn="r" defTabSz="914400" rtl="1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a-I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azirmatn" pitchFamily="2" charset="-78"/>
                <a:ea typeface="+mn-ea"/>
                <a:cs typeface="Vazirmatn" pitchFamily="2" charset="-78"/>
              </a:rPr>
              <a:t>تاریخ انقضا در محدوده یک هفته</a:t>
            </a:r>
          </a:p>
          <a:p>
            <a:pPr marL="457200" marR="0" lvl="0" indent="-457200" algn="r" defTabSz="914400" rtl="1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a-I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azirmatn" pitchFamily="2" charset="-78"/>
                <a:ea typeface="+mn-ea"/>
                <a:cs typeface="Vazirmatn" pitchFamily="2" charset="-78"/>
              </a:rPr>
              <a:t>تخفیف‌ها برای سفارشات هفتگی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algn="r" rtl="1"/>
            <a:endParaRPr lang="en-US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89863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D4D7FA-3912-6EC9-DDFF-0282CDFD2A15}"/>
              </a:ext>
            </a:extLst>
          </p:cNvPr>
          <p:cNvSpPr txBox="1"/>
          <p:nvPr/>
        </p:nvSpPr>
        <p:spPr>
          <a:xfrm>
            <a:off x="5160489" y="365125"/>
            <a:ext cx="6516914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sz="3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اهداف پروژه</a:t>
            </a:r>
          </a:p>
          <a:p>
            <a:pPr marL="571500" indent="-5715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ایجاد پل ارتباطی مستقیم</a:t>
            </a:r>
          </a:p>
          <a:p>
            <a:pPr marL="571500" indent="-5715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فراهم کردن دسترسی به غذاهای سالم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571500" indent="-5715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حمایت از شرکت‌های جوان و ناشناخته</a:t>
            </a:r>
          </a:p>
          <a:p>
            <a:pPr marL="571500" indent="-5715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دنبال کردن یک رژیم غذایی سالم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571500" indent="-5715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تضمین کیفیت با قیمت مناسب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571500" indent="-5715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ارائه تنوع غذایی بالا</a:t>
            </a:r>
          </a:p>
          <a:p>
            <a:pPr marL="571500" indent="-5715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فراهم کردن سفارش تلفنی برای نابینایان</a:t>
            </a:r>
            <a:endParaRPr lang="fa-IR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63243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9A6159-9251-0179-385C-F5EAA507DC32}"/>
              </a:ext>
            </a:extLst>
          </p:cNvPr>
          <p:cNvSpPr txBox="1"/>
          <p:nvPr/>
        </p:nvSpPr>
        <p:spPr>
          <a:xfrm>
            <a:off x="4635038" y="224732"/>
            <a:ext cx="7056582" cy="5378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sz="3000" b="1" i="0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جنبه‌های نوآوری</a:t>
            </a:r>
          </a:p>
          <a:p>
            <a:pPr marL="571500" indent="-571500" algn="r" defTabSz="1097280" rtl="1"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نبودن</a:t>
            </a: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 نسخه مشابه در ایران</a:t>
            </a:r>
            <a:endParaRPr lang="fa-IR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571500" indent="-571500" algn="r" defTabSz="1097280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کاربردی بودن برای نابینایان و کم‌بینایان</a:t>
            </a:r>
            <a:endParaRPr lang="fa-IR" sz="2400" b="1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marL="571500" indent="-571500" algn="r" defTabSz="1097280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استفاده از پک‌های متنوع برای بسته‌بندی</a:t>
            </a:r>
          </a:p>
          <a:p>
            <a:pPr algn="r" defTabSz="1097280" rtl="1"/>
            <a:endParaRPr lang="fa-IR" sz="15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200000"/>
              </a:lnSpc>
            </a:pPr>
            <a:r>
              <a:rPr lang="fa-IR" sz="3000" b="1" i="0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خدمات قابل ارائه</a:t>
            </a:r>
          </a:p>
          <a:p>
            <a:pPr marL="571500" indent="-571500" algn="r" rtl="1">
              <a:spcBef>
                <a:spcPts val="120"/>
              </a:spcBef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معرفی شرکت‌های غذایی و محصولاتشان</a:t>
            </a:r>
            <a:endParaRPr lang="fa-IR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571500" indent="-571500" algn="r" rtl="1">
              <a:spcBef>
                <a:spcPts val="120"/>
              </a:spcBef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قابلیت جستجو و انتخاب شرکت و غذا</a:t>
            </a:r>
            <a:endParaRPr lang="fa-IR" sz="2400" b="1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marL="571500" indent="-571500" algn="r" rtl="1">
              <a:spcBef>
                <a:spcPts val="120"/>
              </a:spcBef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بسته‌بندی‌های متفاوت غذاها</a:t>
            </a:r>
          </a:p>
          <a:p>
            <a:pPr marL="571500" indent="-571500" algn="r" rtl="1">
              <a:spcBef>
                <a:spcPts val="120"/>
              </a:spcBef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ارائه انواع پک‌بندی ها</a:t>
            </a:r>
          </a:p>
          <a:p>
            <a:pPr marL="571500" indent="-571500" algn="r" rtl="1">
              <a:spcBef>
                <a:spcPts val="120"/>
              </a:spcBef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فرصت ارسال نظرات و امتیازات توسط کاربران</a:t>
            </a:r>
            <a:endParaRPr lang="fa-IR" sz="2400" b="1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859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23ADE1-7155-344C-D565-DFCF4817F369}"/>
              </a:ext>
            </a:extLst>
          </p:cNvPr>
          <p:cNvSpPr txBox="1"/>
          <p:nvPr/>
        </p:nvSpPr>
        <p:spPr>
          <a:xfrm>
            <a:off x="5306754" y="1027906"/>
            <a:ext cx="640172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sz="3000" b="1" i="0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استفاده‌کنندگان اصلی نرم‌افزار</a:t>
            </a: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افراد شاغل و نابینا</a:t>
            </a:r>
            <a:endParaRPr lang="en-US" sz="2400" b="0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endParaRPr lang="fa-IR" sz="28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algn="r" rtl="1">
              <a:lnSpc>
                <a:spcPct val="200000"/>
              </a:lnSpc>
            </a:pPr>
            <a:r>
              <a:rPr lang="fa-IR" sz="3000" b="1" i="0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سیستم‌های مشابه</a:t>
            </a: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Freshly, Eat Clean Bro, Muscle Chef</a:t>
            </a:r>
            <a:endParaRPr lang="fa-IR" sz="2400" b="1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مراحل استفاده از سرویس‌های مشابه </a:t>
            </a:r>
            <a:endParaRPr lang="en-US" sz="2400" b="0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buFont typeface="Arial" panose="020B0604020202020204" pitchFamily="34" charset="0"/>
              <a:buChar char="•"/>
            </a:pPr>
            <a:endParaRPr lang="fa-IR" sz="2800" b="1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08692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FBB2C6-DABB-4778-C99D-B6C440F26734}"/>
              </a:ext>
            </a:extLst>
          </p:cNvPr>
          <p:cNvSpPr txBox="1"/>
          <p:nvPr/>
        </p:nvSpPr>
        <p:spPr>
          <a:xfrm>
            <a:off x="4572000" y="563244"/>
            <a:ext cx="709214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sz="3000" b="1" i="0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نحوه انجام پروژه و فازهای آن</a:t>
            </a:r>
            <a:endParaRPr lang="fa-IR" sz="3000" b="1" dirty="0">
              <a:solidFill>
                <a:srgbClr val="FF5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فاز اول: پنل کاربری 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فاز دوم: منو و دسته‌بندی غذاها و انتخاب پک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فاز سو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م: سفارش‌گیری و تکمیل کاربری و پرداخت</a:t>
            </a: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فاز 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چهار</a:t>
            </a: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م:</a:t>
            </a:r>
            <a:r>
              <a:rPr lang="fa-IR" sz="2400" dirty="0">
                <a:solidFill>
                  <a:schemeClr val="bg1"/>
                </a:solidFill>
                <a:latin typeface="Vazirmatn" pitchFamily="2" charset="-78"/>
                <a:cs typeface="Vazirmatn" pitchFamily="2" charset="-78"/>
              </a:rPr>
              <a:t> شکایات و انتقادات</a:t>
            </a:r>
            <a:endParaRPr lang="en-US" sz="2400" b="0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algn="r" rtl="1"/>
            <a:endParaRPr lang="en-US" sz="3200" dirty="0"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48266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C48D-6338-4E06-F476-AF75B8E4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34676E-2AFE-9556-185D-9F86CDE6A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9"/>
          <a:stretch/>
        </p:blipFill>
        <p:spPr>
          <a:xfrm flipH="1">
            <a:off x="-12894" y="0"/>
            <a:ext cx="12204894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2D19F-4C80-FC05-AE1B-9BB7E401DC0F}"/>
              </a:ext>
            </a:extLst>
          </p:cNvPr>
          <p:cNvSpPr txBox="1"/>
          <p:nvPr/>
        </p:nvSpPr>
        <p:spPr>
          <a:xfrm>
            <a:off x="5039591" y="1104244"/>
            <a:ext cx="66778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200000"/>
              </a:lnSpc>
            </a:pPr>
            <a:r>
              <a:rPr lang="fa-IR" sz="3000" b="1" i="0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azirmatn" pitchFamily="2" charset="-78"/>
                <a:cs typeface="Vazirmatn" pitchFamily="2" charset="-78"/>
              </a:rPr>
              <a:t>توجیه اقتصادی پروژه</a:t>
            </a:r>
            <a:endParaRPr lang="en-US" sz="3000" b="1" dirty="0">
              <a:solidFill>
                <a:srgbClr val="FF5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دسته‌بندی هزینه‌ها (عملیاتی، نگهداری و تبلیغات)</a:t>
            </a:r>
            <a:endParaRPr lang="en-US" sz="2400" b="0" i="0" dirty="0">
              <a:solidFill>
                <a:schemeClr val="bg1"/>
              </a:solidFill>
              <a:effectLst/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برآورد هزینه‌ها و درآمدها</a:t>
            </a:r>
            <a:endParaRPr lang="en-US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marL="457200" indent="-45720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2400" b="0" i="0" dirty="0">
                <a:solidFill>
                  <a:schemeClr val="bg1"/>
                </a:solidFill>
                <a:effectLst/>
                <a:latin typeface="Vazirmatn" pitchFamily="2" charset="-78"/>
                <a:cs typeface="Vazirmatn" pitchFamily="2" charset="-78"/>
              </a:rPr>
              <a:t>تخمین زمان بازگشت سرمایه</a:t>
            </a:r>
            <a:endParaRPr lang="en-US" sz="24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  <a:p>
            <a:pPr algn="r" rtl="1"/>
            <a:endParaRPr lang="en-US" sz="3200" dirty="0">
              <a:solidFill>
                <a:schemeClr val="bg1"/>
              </a:solidFill>
              <a:latin typeface="Vazirmatn" pitchFamily="2" charset="-78"/>
              <a:cs typeface="Vazirmat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88039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1324</TotalTime>
  <Words>570</Words>
  <Application>Microsoft Office PowerPoint</Application>
  <PresentationFormat>Widescreen</PresentationFormat>
  <Paragraphs>146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Vazirmatn</vt:lpstr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hoori dahesh</dc:creator>
  <cp:lastModifiedBy>hoori dahesh</cp:lastModifiedBy>
  <cp:revision>30</cp:revision>
  <dcterms:created xsi:type="dcterms:W3CDTF">2023-10-25T20:46:49Z</dcterms:created>
  <dcterms:modified xsi:type="dcterms:W3CDTF">2024-10-03T07:47:43Z</dcterms:modified>
</cp:coreProperties>
</file>

<file path=docProps/thumbnail.jpeg>
</file>